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2"/>
  </p:notesMasterIdLst>
  <p:sldIdLst>
    <p:sldId id="266" r:id="rId5"/>
    <p:sldId id="277" r:id="rId6"/>
    <p:sldId id="278" r:id="rId7"/>
    <p:sldId id="257" r:id="rId8"/>
    <p:sldId id="270" r:id="rId9"/>
    <p:sldId id="267" r:id="rId10"/>
    <p:sldId id="268" r:id="rId11"/>
    <p:sldId id="269" r:id="rId12"/>
    <p:sldId id="271" r:id="rId13"/>
    <p:sldId id="272" r:id="rId14"/>
    <p:sldId id="273" r:id="rId15"/>
    <p:sldId id="274" r:id="rId16"/>
    <p:sldId id="276" r:id="rId17"/>
    <p:sldId id="275" r:id="rId18"/>
    <p:sldId id="281" r:id="rId19"/>
    <p:sldId id="280"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992F8F2-A76A-4BA0-A6DC-9ED0BD39E3E7}" type="datetime1">
              <a:rPr lang="en-US" smtClean="0"/>
              <a:t>11/21/2024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49AF95-F7E3-47C7-8B02-00C8DE8C1FAF}"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E7AE5-724A-42B0-AF8E-6E82A40B5E08}"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B53DE4-F3ED-4850-B7AA-9071DF38D65A}"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8CC7424-B5E4-4356-9731-05A8EC5F0A1B}" type="datetime1">
              <a:rPr lang="en-US" smtClean="0"/>
              <a:t>11/21/2024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39CFB4-F08D-4579-AA1A-C8ABA3AA821B}"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0EF2D4-2E66-45A6-B9AC-25A0EFC402F2}"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F9522B-4FAE-484B-AF69-A22854D82B24}"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8FB5FA-87F9-4F8C-B348-2DC01D514F91}"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13A5385-9FF6-4F08-A37F-2268FC8084CC}" type="datetime1">
              <a:rPr lang="en-US" smtClean="0"/>
              <a:t>11/21/2024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140B123-FB24-45D7-B376-344E3E183FB9}" type="datetime1">
              <a:rPr lang="en-US" smtClean="0"/>
              <a:t>11/21/2024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596B976-02EF-4CF0-A170-19909CBDAE45}" type="datetime1">
              <a:rPr lang="en-US" smtClean="0"/>
              <a:t>11/21/2024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lobal-analysis-bsdbvkanr4lxcsmvsxivmd.streamlit.ap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CLUSTERING Global development</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P456-6</a:t>
            </a:r>
            <a:r>
              <a:rPr lang="en-US" sz="1800" baseline="30000" dirty="0">
                <a:solidFill>
                  <a:srgbClr val="FFFFFF"/>
                </a:solidFill>
              </a:rPr>
              <a:t>th</a:t>
            </a:r>
            <a:r>
              <a:rPr lang="en-US" sz="1800" dirty="0">
                <a:solidFill>
                  <a:srgbClr val="FFFFFF"/>
                </a:solidFill>
              </a:rPr>
              <a:t> group</a:t>
            </a:r>
          </a:p>
        </p:txBody>
      </p:sp>
      <p:sp>
        <p:nvSpPr>
          <p:cNvPr id="5" name="Slide Number Placeholder 4">
            <a:extLst>
              <a:ext uri="{FF2B5EF4-FFF2-40B4-BE49-F238E27FC236}">
                <a16:creationId xmlns:a16="http://schemas.microsoft.com/office/drawing/2014/main" id="{5F01B725-A3D6-21E7-6072-607BAEC67C90}"/>
              </a:ext>
            </a:extLst>
          </p:cNvPr>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1199283" y="213250"/>
            <a:ext cx="10529297" cy="1015663"/>
          </a:xfrm>
          <a:prstGeom prst="rect">
            <a:avLst/>
          </a:prstGeom>
          <a:noFill/>
        </p:spPr>
        <p:txBody>
          <a:bodyPr wrap="square" rtlCol="0">
            <a:spAutoFit/>
          </a:bodyPr>
          <a:lstStyle/>
          <a:p>
            <a:r>
              <a:rPr lang="en-US" sz="2000" b="1" u="sng" dirty="0"/>
              <a:t>Checking whether any data loss after applying principle component Analysis- </a:t>
            </a:r>
          </a:p>
          <a:p>
            <a:endParaRPr lang="en-US" sz="2000" b="1" dirty="0"/>
          </a:p>
          <a:p>
            <a:r>
              <a:rPr lang="en-US" dirty="0"/>
              <a:t>        Here we are checking data loss using variance ration after applying PCA method...</a:t>
            </a:r>
          </a:p>
        </p:txBody>
      </p:sp>
      <p:pic>
        <p:nvPicPr>
          <p:cNvPr id="6" name="Picture 5"/>
          <p:cNvPicPr>
            <a:picLocks noChangeAspect="1"/>
          </p:cNvPicPr>
          <p:nvPr/>
        </p:nvPicPr>
        <p:blipFill>
          <a:blip r:embed="rId2"/>
          <a:stretch>
            <a:fillRect/>
          </a:stretch>
        </p:blipFill>
        <p:spPr>
          <a:xfrm>
            <a:off x="1285461" y="1432619"/>
            <a:ext cx="3777274" cy="4093537"/>
          </a:xfrm>
          <a:prstGeom prst="rect">
            <a:avLst/>
          </a:prstGeom>
        </p:spPr>
      </p:pic>
      <p:pic>
        <p:nvPicPr>
          <p:cNvPr id="7" name="Picture 6"/>
          <p:cNvPicPr>
            <a:picLocks noChangeAspect="1"/>
          </p:cNvPicPr>
          <p:nvPr/>
        </p:nvPicPr>
        <p:blipFill>
          <a:blip r:embed="rId3"/>
          <a:stretch>
            <a:fillRect/>
          </a:stretch>
        </p:blipFill>
        <p:spPr>
          <a:xfrm>
            <a:off x="6212198" y="1432619"/>
            <a:ext cx="5439534" cy="4093537"/>
          </a:xfrm>
          <a:prstGeom prst="rect">
            <a:avLst/>
          </a:prstGeom>
        </p:spPr>
      </p:pic>
      <p:sp>
        <p:nvSpPr>
          <p:cNvPr id="3" name="Slide Number Placeholder 2">
            <a:extLst>
              <a:ext uri="{FF2B5EF4-FFF2-40B4-BE49-F238E27FC236}">
                <a16:creationId xmlns:a16="http://schemas.microsoft.com/office/drawing/2014/main" id="{51CA7DAF-3D7F-5674-2101-93C961C9DC00}"/>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182218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p:cNvSpPr txBox="1"/>
          <p:nvPr/>
        </p:nvSpPr>
        <p:spPr>
          <a:xfrm flipH="1">
            <a:off x="1304676" y="636104"/>
            <a:ext cx="3426350" cy="400110"/>
          </a:xfrm>
          <a:prstGeom prst="rect">
            <a:avLst/>
          </a:prstGeom>
          <a:noFill/>
        </p:spPr>
        <p:txBody>
          <a:bodyPr wrap="square" rtlCol="0">
            <a:spAutoFit/>
          </a:bodyPr>
          <a:lstStyle/>
          <a:p>
            <a:r>
              <a:rPr lang="en-US" sz="2000" b="1" u="sng" dirty="0"/>
              <a:t>Models verified-</a:t>
            </a:r>
          </a:p>
        </p:txBody>
      </p:sp>
      <p:sp>
        <p:nvSpPr>
          <p:cNvPr id="8" name="TextBox 7"/>
          <p:cNvSpPr txBox="1"/>
          <p:nvPr/>
        </p:nvSpPr>
        <p:spPr>
          <a:xfrm>
            <a:off x="2355235" y="1443841"/>
            <a:ext cx="6070307" cy="3970318"/>
          </a:xfrm>
          <a:prstGeom prst="rect">
            <a:avLst/>
          </a:prstGeom>
          <a:noFill/>
        </p:spPr>
        <p:txBody>
          <a:bodyPr wrap="square" rtlCol="0">
            <a:spAutoFit/>
          </a:bodyPr>
          <a:lstStyle/>
          <a:p>
            <a:pPr lvl="0"/>
            <a:r>
              <a:rPr lang="en-US" dirty="0"/>
              <a:t>Here we applied different types of clustering models like:</a:t>
            </a:r>
          </a:p>
          <a:p>
            <a:pPr lvl="0"/>
            <a:endParaRPr lang="en-US" dirty="0"/>
          </a:p>
          <a:p>
            <a:pPr marL="285750" lvl="0" indent="-285750">
              <a:buFont typeface="Arial" panose="020B0604020202020204" pitchFamily="34" charset="0"/>
              <a:buChar char="•"/>
            </a:pPr>
            <a:r>
              <a:rPr lang="en-US" dirty="0"/>
              <a:t>K-  Medoids</a:t>
            </a:r>
          </a:p>
          <a:p>
            <a:pPr marL="285750" lvl="0" indent="-285750">
              <a:buFont typeface="Arial" panose="020B0604020202020204" pitchFamily="34" charset="0"/>
              <a:buChar char="•"/>
            </a:pPr>
            <a:r>
              <a:rPr lang="en-US" dirty="0"/>
              <a:t>Fuzzy C-Means</a:t>
            </a:r>
          </a:p>
          <a:p>
            <a:pPr marL="285750" lvl="0" indent="-285750">
              <a:buFont typeface="Arial" panose="020B0604020202020204" pitchFamily="34" charset="0"/>
              <a:buChar char="•"/>
            </a:pPr>
            <a:r>
              <a:rPr lang="en-US" dirty="0"/>
              <a:t>K-Means</a:t>
            </a:r>
          </a:p>
          <a:p>
            <a:pPr marL="285750" lvl="0" indent="-285750">
              <a:buFont typeface="Arial" panose="020B0604020202020204" pitchFamily="34" charset="0"/>
              <a:buChar char="•"/>
            </a:pPr>
            <a:r>
              <a:rPr lang="en-US" dirty="0"/>
              <a:t>Mean-Shift</a:t>
            </a:r>
          </a:p>
          <a:p>
            <a:pPr marL="285750" lvl="0" indent="-285750">
              <a:buFont typeface="Arial" panose="020B0604020202020204" pitchFamily="34" charset="0"/>
              <a:buChar char="•"/>
            </a:pPr>
            <a:r>
              <a:rPr lang="en-US" dirty="0"/>
              <a:t>Hierarchical Clustering (Single Linkage)</a:t>
            </a:r>
          </a:p>
          <a:p>
            <a:pPr marL="285750" lvl="0" indent="-285750">
              <a:buFont typeface="Arial" panose="020B0604020202020204" pitchFamily="34" charset="0"/>
              <a:buChar char="•"/>
            </a:pPr>
            <a:r>
              <a:rPr lang="en-US" dirty="0"/>
              <a:t>DBSCAN</a:t>
            </a:r>
          </a:p>
          <a:p>
            <a:pPr marL="285750" lvl="0" indent="-285750">
              <a:buFont typeface="Arial" panose="020B0604020202020204" pitchFamily="34" charset="0"/>
              <a:buChar char="•"/>
            </a:pPr>
            <a:r>
              <a:rPr lang="en-US" dirty="0"/>
              <a:t>Spectral Clustering.</a:t>
            </a:r>
          </a:p>
          <a:p>
            <a:pPr marL="285750" lvl="0" indent="-285750">
              <a:buFont typeface="Arial" panose="020B0604020202020204" pitchFamily="34" charset="0"/>
              <a:buChar char="•"/>
            </a:pPr>
            <a:r>
              <a:rPr lang="en-US" dirty="0"/>
              <a:t>Affinity Propagation</a:t>
            </a:r>
          </a:p>
          <a:p>
            <a:pPr marL="285750" lvl="0" indent="-285750">
              <a:buFont typeface="Arial" panose="020B0604020202020204" pitchFamily="34" charset="0"/>
              <a:buChar char="•"/>
            </a:pPr>
            <a:r>
              <a:rPr lang="en-US" dirty="0"/>
              <a:t>Gaussian Mixture Models</a:t>
            </a:r>
          </a:p>
          <a:p>
            <a:pPr marL="285750" lvl="0" indent="-285750">
              <a:buFont typeface="Arial" panose="020B0604020202020204" pitchFamily="34" charset="0"/>
              <a:buChar char="•"/>
            </a:pPr>
            <a:r>
              <a:rPr lang="en-US" dirty="0"/>
              <a:t>Hierarchical Clustering (f cluster)</a:t>
            </a:r>
          </a:p>
          <a:p>
            <a:pPr marL="285750" lvl="0" indent="-285750">
              <a:buFont typeface="Arial" panose="020B0604020202020204" pitchFamily="34" charset="0"/>
              <a:buChar char="•"/>
            </a:pPr>
            <a:r>
              <a:rPr lang="en-US" dirty="0"/>
              <a:t>Optics</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BDF544D-1C7F-5BD7-3EAD-344CFC4668A3}"/>
              </a:ext>
            </a:extLst>
          </p:cNvPr>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1166769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p:cNvSpPr txBox="1"/>
          <p:nvPr/>
        </p:nvSpPr>
        <p:spPr>
          <a:xfrm flipH="1">
            <a:off x="933615" y="420032"/>
            <a:ext cx="9442838" cy="369332"/>
          </a:xfrm>
          <a:prstGeom prst="rect">
            <a:avLst/>
          </a:prstGeom>
          <a:noFill/>
        </p:spPr>
        <p:txBody>
          <a:bodyPr wrap="square" rtlCol="0">
            <a:spAutoFit/>
          </a:bodyPr>
          <a:lstStyle/>
          <a:p>
            <a:r>
              <a:rPr lang="en-US" dirty="0"/>
              <a:t>Comparatively, best model is k-means and model which has lower performance is optics</a:t>
            </a:r>
          </a:p>
        </p:txBody>
      </p:sp>
      <p:pic>
        <p:nvPicPr>
          <p:cNvPr id="3" name="Picture 2"/>
          <p:cNvPicPr>
            <a:picLocks noChangeAspect="1"/>
          </p:cNvPicPr>
          <p:nvPr/>
        </p:nvPicPr>
        <p:blipFill>
          <a:blip r:embed="rId2"/>
          <a:stretch>
            <a:fillRect/>
          </a:stretch>
        </p:blipFill>
        <p:spPr>
          <a:xfrm>
            <a:off x="1367158" y="1465225"/>
            <a:ext cx="5390903" cy="3477836"/>
          </a:xfrm>
          <a:prstGeom prst="rect">
            <a:avLst/>
          </a:prstGeom>
        </p:spPr>
      </p:pic>
      <p:pic>
        <p:nvPicPr>
          <p:cNvPr id="4" name="Picture 3"/>
          <p:cNvPicPr>
            <a:picLocks noChangeAspect="1"/>
          </p:cNvPicPr>
          <p:nvPr/>
        </p:nvPicPr>
        <p:blipFill>
          <a:blip r:embed="rId3"/>
          <a:stretch>
            <a:fillRect/>
          </a:stretch>
        </p:blipFill>
        <p:spPr>
          <a:xfrm>
            <a:off x="7499333" y="1465226"/>
            <a:ext cx="4000708" cy="3477836"/>
          </a:xfrm>
          <a:prstGeom prst="rect">
            <a:avLst/>
          </a:prstGeom>
        </p:spPr>
      </p:pic>
      <p:pic>
        <p:nvPicPr>
          <p:cNvPr id="7" name="Picture 6"/>
          <p:cNvPicPr>
            <a:picLocks noChangeAspect="1"/>
          </p:cNvPicPr>
          <p:nvPr/>
        </p:nvPicPr>
        <p:blipFill>
          <a:blip r:embed="rId4"/>
          <a:stretch>
            <a:fillRect/>
          </a:stretch>
        </p:blipFill>
        <p:spPr>
          <a:xfrm>
            <a:off x="2541749" y="5376000"/>
            <a:ext cx="2971155" cy="879026"/>
          </a:xfrm>
          <a:prstGeom prst="rect">
            <a:avLst/>
          </a:prstGeom>
        </p:spPr>
      </p:pic>
      <p:pic>
        <p:nvPicPr>
          <p:cNvPr id="8" name="Picture 7"/>
          <p:cNvPicPr>
            <a:picLocks noChangeAspect="1"/>
          </p:cNvPicPr>
          <p:nvPr/>
        </p:nvPicPr>
        <p:blipFill>
          <a:blip r:embed="rId5"/>
          <a:stretch>
            <a:fillRect/>
          </a:stretch>
        </p:blipFill>
        <p:spPr>
          <a:xfrm>
            <a:off x="8094553" y="5376000"/>
            <a:ext cx="2810267" cy="879026"/>
          </a:xfrm>
          <a:prstGeom prst="rect">
            <a:avLst/>
          </a:prstGeom>
        </p:spPr>
      </p:pic>
      <p:sp>
        <p:nvSpPr>
          <p:cNvPr id="6" name="Slide Number Placeholder 5">
            <a:extLst>
              <a:ext uri="{FF2B5EF4-FFF2-40B4-BE49-F238E27FC236}">
                <a16:creationId xmlns:a16="http://schemas.microsoft.com/office/drawing/2014/main" id="{44A90926-A189-20C6-A4F0-4D27E4153AA3}"/>
              </a:ext>
            </a:extLst>
          </p:cNvPr>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200859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2961" y="597159"/>
            <a:ext cx="5410200" cy="707886"/>
          </a:xfrm>
          <a:prstGeom prst="rect">
            <a:avLst/>
          </a:prstGeom>
          <a:noFill/>
        </p:spPr>
        <p:txBody>
          <a:bodyPr wrap="square" rtlCol="0">
            <a:spAutoFit/>
          </a:bodyPr>
          <a:lstStyle/>
          <a:p>
            <a:r>
              <a:rPr lang="en-IN" sz="2000" b="1" i="0" u="sng" dirty="0">
                <a:effectLst/>
                <a:latin typeface="system-ui"/>
              </a:rPr>
              <a:t>Application Deployment</a:t>
            </a:r>
          </a:p>
          <a:p>
            <a:endParaRPr lang="en-US" sz="2000" b="1" dirty="0"/>
          </a:p>
        </p:txBody>
      </p:sp>
      <p:sp>
        <p:nvSpPr>
          <p:cNvPr id="5" name="TextBox 4"/>
          <p:cNvSpPr txBox="1"/>
          <p:nvPr/>
        </p:nvSpPr>
        <p:spPr>
          <a:xfrm>
            <a:off x="2341725" y="1774890"/>
            <a:ext cx="9448800" cy="2308324"/>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system-ui"/>
              </a:rPr>
              <a:t>Deployment Details:</a:t>
            </a:r>
            <a:endParaRPr lang="en-US" b="0" i="0" dirty="0">
              <a:effectLst/>
              <a:latin typeface="system-ui"/>
            </a:endParaRPr>
          </a:p>
          <a:p>
            <a:pPr marL="742950" lvl="1" indent="-285750" algn="l">
              <a:buFont typeface="Arial" panose="020B0604020202020204" pitchFamily="34" charset="0"/>
              <a:buChar char="•"/>
            </a:pPr>
            <a:endParaRPr lang="en-US" b="0" i="0" dirty="0">
              <a:effectLst/>
              <a:latin typeface="system-ui"/>
            </a:endParaRPr>
          </a:p>
          <a:p>
            <a:pPr marL="742950" lvl="1" indent="-285750" algn="l">
              <a:buFont typeface="Arial" panose="020B0604020202020204" pitchFamily="34" charset="0"/>
              <a:buChar char="•"/>
            </a:pPr>
            <a:r>
              <a:rPr lang="en-US" b="0" i="0" dirty="0">
                <a:effectLst/>
                <a:latin typeface="system-ui"/>
              </a:rPr>
              <a:t>Frameworks: </a:t>
            </a:r>
            <a:r>
              <a:rPr lang="en-US" b="0" i="0" dirty="0" err="1">
                <a:effectLst/>
                <a:latin typeface="system-ui"/>
              </a:rPr>
              <a:t>Streamlit</a:t>
            </a:r>
            <a:r>
              <a:rPr lang="en-US" b="0" i="0" dirty="0">
                <a:effectLst/>
                <a:latin typeface="system-ui"/>
              </a:rPr>
              <a:t> or Flask</a:t>
            </a:r>
          </a:p>
          <a:p>
            <a:pPr marL="742950" lvl="1" indent="-285750" algn="l">
              <a:buFont typeface="Arial" panose="020B0604020202020204" pitchFamily="34" charset="0"/>
              <a:buChar char="•"/>
            </a:pPr>
            <a:r>
              <a:rPr lang="en-US" b="0" i="0" dirty="0">
                <a:effectLst/>
                <a:latin typeface="system-ui"/>
              </a:rPr>
              <a:t>User Features:</a:t>
            </a:r>
          </a:p>
          <a:p>
            <a:pPr marL="1143000" lvl="2" indent="-228600" algn="l">
              <a:buFont typeface="Arial" panose="020B0604020202020204" pitchFamily="34" charset="0"/>
              <a:buChar char="•"/>
            </a:pPr>
            <a:r>
              <a:rPr lang="en-US" b="0" i="0" dirty="0">
                <a:effectLst/>
                <a:latin typeface="system-ui"/>
              </a:rPr>
              <a:t>Interactive visualization of clusters.</a:t>
            </a:r>
          </a:p>
          <a:p>
            <a:pPr marL="1143000" lvl="2" indent="-228600" algn="l">
              <a:buFont typeface="Arial" panose="020B0604020202020204" pitchFamily="34" charset="0"/>
              <a:buChar char="•"/>
            </a:pPr>
            <a:r>
              <a:rPr lang="en-US" b="0" i="0" dirty="0">
                <a:effectLst/>
                <a:latin typeface="system-ui"/>
              </a:rPr>
              <a:t>Filtering options for variables or countries.</a:t>
            </a:r>
          </a:p>
          <a:p>
            <a:pPr algn="l"/>
            <a:endParaRPr lang="en-US" b="0" i="0" dirty="0">
              <a:effectLst/>
              <a:latin typeface="system-ui"/>
            </a:endParaRPr>
          </a:p>
          <a:p>
            <a:pPr algn="l">
              <a:buFont typeface="Arial" panose="020B0604020202020204" pitchFamily="34" charset="0"/>
              <a:buChar char="•"/>
            </a:pPr>
            <a:r>
              <a:rPr lang="en-US" b="0" i="0" dirty="0">
                <a:effectLst/>
                <a:latin typeface="system-ui"/>
              </a:rPr>
              <a:t>Include a screenshot or mock-up of the app interface.</a:t>
            </a:r>
          </a:p>
        </p:txBody>
      </p:sp>
      <p:sp>
        <p:nvSpPr>
          <p:cNvPr id="3" name="Slide Number Placeholder 2">
            <a:extLst>
              <a:ext uri="{FF2B5EF4-FFF2-40B4-BE49-F238E27FC236}">
                <a16:creationId xmlns:a16="http://schemas.microsoft.com/office/drawing/2014/main" id="{7B98A629-1D24-F739-00CD-2EC95E5F5C14}"/>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004073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1556467" y="662609"/>
            <a:ext cx="3733990" cy="400110"/>
          </a:xfrm>
          <a:prstGeom prst="rect">
            <a:avLst/>
          </a:prstGeom>
          <a:noFill/>
        </p:spPr>
        <p:txBody>
          <a:bodyPr wrap="square" rtlCol="0">
            <a:spAutoFit/>
          </a:bodyPr>
          <a:lstStyle/>
          <a:p>
            <a:r>
              <a:rPr lang="en-US" sz="2000" b="1" u="sng" dirty="0"/>
              <a:t>App Deployment with </a:t>
            </a:r>
            <a:r>
              <a:rPr lang="en-US" sz="2000" b="1" u="sng" dirty="0" err="1"/>
              <a:t>streamlit</a:t>
            </a:r>
            <a:r>
              <a:rPr lang="en-US" sz="2000" b="1" u="sng" dirty="0"/>
              <a:t>-</a:t>
            </a:r>
          </a:p>
        </p:txBody>
      </p:sp>
      <p:sp>
        <p:nvSpPr>
          <p:cNvPr id="5" name="TextBox 4"/>
          <p:cNvSpPr txBox="1"/>
          <p:nvPr/>
        </p:nvSpPr>
        <p:spPr>
          <a:xfrm>
            <a:off x="1762539" y="1510748"/>
            <a:ext cx="8070574" cy="646331"/>
          </a:xfrm>
          <a:prstGeom prst="rect">
            <a:avLst/>
          </a:prstGeom>
          <a:noFill/>
        </p:spPr>
        <p:txBody>
          <a:bodyPr wrap="square" rtlCol="0">
            <a:spAutoFit/>
          </a:bodyPr>
          <a:lstStyle/>
          <a:p>
            <a:r>
              <a:rPr lang="en-US" dirty="0"/>
              <a:t>App URL:  </a:t>
            </a:r>
            <a:r>
              <a:rPr lang="en-US" dirty="0">
                <a:hlinkClick r:id="rId2"/>
              </a:rPr>
              <a:t>https://global-analysis-bsdbvkanr4lxcsmvsxivmd.streamlit.app/</a:t>
            </a:r>
            <a:endParaRPr lang="en-US" dirty="0"/>
          </a:p>
          <a:p>
            <a:endParaRPr lang="en-US" dirty="0"/>
          </a:p>
        </p:txBody>
      </p:sp>
      <p:sp>
        <p:nvSpPr>
          <p:cNvPr id="6" name="TextBox 5"/>
          <p:cNvSpPr txBox="1"/>
          <p:nvPr/>
        </p:nvSpPr>
        <p:spPr>
          <a:xfrm>
            <a:off x="1908313" y="2305878"/>
            <a:ext cx="2080591" cy="369332"/>
          </a:xfrm>
          <a:prstGeom prst="rect">
            <a:avLst/>
          </a:prstGeom>
          <a:noFill/>
        </p:spPr>
        <p:txBody>
          <a:bodyPr wrap="square" rtlCol="0">
            <a:spAutoFit/>
          </a:bodyPr>
          <a:lstStyle/>
          <a:p>
            <a:r>
              <a:rPr lang="en-US" b="1" dirty="0"/>
              <a:t>APP UI:</a:t>
            </a:r>
          </a:p>
        </p:txBody>
      </p:sp>
      <p:pic>
        <p:nvPicPr>
          <p:cNvPr id="7" name="Picture 6"/>
          <p:cNvPicPr>
            <a:picLocks noChangeAspect="1"/>
          </p:cNvPicPr>
          <p:nvPr/>
        </p:nvPicPr>
        <p:blipFill>
          <a:blip r:embed="rId3"/>
          <a:stretch>
            <a:fillRect/>
          </a:stretch>
        </p:blipFill>
        <p:spPr>
          <a:xfrm>
            <a:off x="2046797" y="2675210"/>
            <a:ext cx="8329655" cy="4078446"/>
          </a:xfrm>
          <a:prstGeom prst="rect">
            <a:avLst/>
          </a:prstGeom>
        </p:spPr>
      </p:pic>
      <p:sp>
        <p:nvSpPr>
          <p:cNvPr id="3" name="Slide Number Placeholder 2">
            <a:extLst>
              <a:ext uri="{FF2B5EF4-FFF2-40B4-BE49-F238E27FC236}">
                <a16:creationId xmlns:a16="http://schemas.microsoft.com/office/drawing/2014/main" id="{CE180666-6A0F-0484-4379-26904FB04CD6}"/>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202803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62191-068D-E373-E100-88B7CC5C631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FDC127-E47E-480F-67E0-DDC9D920167E}"/>
              </a:ext>
            </a:extLst>
          </p:cNvPr>
          <p:cNvSpPr txBox="1"/>
          <p:nvPr/>
        </p:nvSpPr>
        <p:spPr>
          <a:xfrm>
            <a:off x="1402961" y="597159"/>
            <a:ext cx="5410200" cy="707886"/>
          </a:xfrm>
          <a:prstGeom prst="rect">
            <a:avLst/>
          </a:prstGeom>
          <a:noFill/>
        </p:spPr>
        <p:txBody>
          <a:bodyPr wrap="square" rtlCol="0">
            <a:spAutoFit/>
          </a:bodyPr>
          <a:lstStyle/>
          <a:p>
            <a:pPr algn="l"/>
            <a:r>
              <a:rPr lang="en-US" sz="2000" b="1" i="0" u="sng" dirty="0">
                <a:effectLst/>
                <a:latin typeface="system-ui"/>
              </a:rPr>
              <a:t>Results and Analysis</a:t>
            </a:r>
          </a:p>
          <a:p>
            <a:endParaRPr lang="en-US" sz="2000" b="1" u="sng" dirty="0"/>
          </a:p>
        </p:txBody>
      </p:sp>
      <p:sp>
        <p:nvSpPr>
          <p:cNvPr id="5" name="TextBox 4">
            <a:extLst>
              <a:ext uri="{FF2B5EF4-FFF2-40B4-BE49-F238E27FC236}">
                <a16:creationId xmlns:a16="http://schemas.microsoft.com/office/drawing/2014/main" id="{8B503539-E236-7BF2-AC40-6AF8C89EAA06}"/>
              </a:ext>
            </a:extLst>
          </p:cNvPr>
          <p:cNvSpPr txBox="1"/>
          <p:nvPr/>
        </p:nvSpPr>
        <p:spPr>
          <a:xfrm>
            <a:off x="2341725" y="1774890"/>
            <a:ext cx="9448800" cy="2031325"/>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system-ui"/>
              </a:rPr>
              <a:t> Cluster Insights:</a:t>
            </a:r>
            <a:endParaRPr lang="en-US" b="0" i="0" dirty="0">
              <a:effectLst/>
              <a:latin typeface="system-ui"/>
            </a:endParaRPr>
          </a:p>
          <a:p>
            <a:pPr marL="742950" lvl="1" indent="-285750" algn="l">
              <a:buFont typeface="Arial" panose="020B0604020202020204" pitchFamily="34" charset="0"/>
              <a:buChar char="•"/>
            </a:pPr>
            <a:r>
              <a:rPr lang="en-US" b="0" i="0" dirty="0">
                <a:effectLst/>
                <a:latin typeface="system-ui"/>
              </a:rPr>
              <a:t>Highlight key trends and patterns from your clusters.</a:t>
            </a:r>
          </a:p>
          <a:p>
            <a:pPr marL="742950" lvl="1" indent="-285750" algn="l">
              <a:buFont typeface="Arial" panose="020B0604020202020204" pitchFamily="34" charset="0"/>
              <a:buChar char="•"/>
            </a:pPr>
            <a:r>
              <a:rPr lang="en-US" b="0" i="0" dirty="0">
                <a:effectLst/>
                <a:latin typeface="system-ui"/>
              </a:rPr>
              <a:t>Show clusters on a world map or scatter plot (if applicable).</a:t>
            </a:r>
          </a:p>
          <a:p>
            <a:pPr algn="l">
              <a:buFont typeface="Arial" panose="020B0604020202020204" pitchFamily="34" charset="0"/>
              <a:buChar char="•"/>
            </a:pPr>
            <a:endParaRPr lang="en-US" b="1" i="0" dirty="0">
              <a:effectLst/>
              <a:latin typeface="system-ui"/>
            </a:endParaRPr>
          </a:p>
          <a:p>
            <a:pPr algn="l">
              <a:buFont typeface="Arial" panose="020B0604020202020204" pitchFamily="34" charset="0"/>
              <a:buChar char="•"/>
            </a:pPr>
            <a:r>
              <a:rPr lang="en-US" b="1" dirty="0">
                <a:latin typeface="system-ui"/>
              </a:rPr>
              <a:t> </a:t>
            </a:r>
            <a:r>
              <a:rPr lang="en-US" b="1" i="0" dirty="0">
                <a:effectLst/>
                <a:latin typeface="system-ui"/>
              </a:rPr>
              <a:t>Comparative Analysis:</a:t>
            </a:r>
            <a:endParaRPr lang="en-US" b="0" i="0" dirty="0">
              <a:effectLst/>
              <a:latin typeface="system-ui"/>
            </a:endParaRPr>
          </a:p>
          <a:p>
            <a:pPr marL="742950" lvl="1" indent="-285750" algn="l">
              <a:buFont typeface="Arial" panose="020B0604020202020204" pitchFamily="34" charset="0"/>
              <a:buChar char="•"/>
            </a:pPr>
            <a:r>
              <a:rPr lang="en-US" b="0" i="0" dirty="0">
                <a:effectLst/>
                <a:latin typeface="system-ui"/>
              </a:rPr>
              <a:t>Summarize model performance metrics.</a:t>
            </a:r>
          </a:p>
          <a:p>
            <a:pPr marL="742950" lvl="1" indent="-285750" algn="l">
              <a:buFont typeface="Arial" panose="020B0604020202020204" pitchFamily="34" charset="0"/>
              <a:buChar char="•"/>
            </a:pPr>
            <a:r>
              <a:rPr lang="en-US" b="0" i="0" dirty="0">
                <a:effectLst/>
                <a:latin typeface="system-ui"/>
              </a:rPr>
              <a:t>Explain why a particular model was selected for deployment.</a:t>
            </a:r>
          </a:p>
        </p:txBody>
      </p:sp>
      <p:sp>
        <p:nvSpPr>
          <p:cNvPr id="3" name="Slide Number Placeholder 2">
            <a:extLst>
              <a:ext uri="{FF2B5EF4-FFF2-40B4-BE49-F238E27FC236}">
                <a16:creationId xmlns:a16="http://schemas.microsoft.com/office/drawing/2014/main" id="{75EB7D49-DB43-1356-C70D-761030BD07C3}"/>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3789206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103A2-9A38-973F-D084-5C7917818ED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B4AD369-5219-D316-352A-F051743C4FDE}"/>
              </a:ext>
            </a:extLst>
          </p:cNvPr>
          <p:cNvSpPr txBox="1"/>
          <p:nvPr/>
        </p:nvSpPr>
        <p:spPr>
          <a:xfrm>
            <a:off x="1402961" y="597159"/>
            <a:ext cx="5410200" cy="400110"/>
          </a:xfrm>
          <a:prstGeom prst="rect">
            <a:avLst/>
          </a:prstGeom>
          <a:noFill/>
        </p:spPr>
        <p:txBody>
          <a:bodyPr wrap="square" rtlCol="0">
            <a:spAutoFit/>
          </a:bodyPr>
          <a:lstStyle/>
          <a:p>
            <a:r>
              <a:rPr lang="en-US" sz="2000" b="1" u="sng" dirty="0"/>
              <a:t>Challenges faced-</a:t>
            </a:r>
          </a:p>
        </p:txBody>
      </p:sp>
      <p:sp>
        <p:nvSpPr>
          <p:cNvPr id="5" name="TextBox 4">
            <a:extLst>
              <a:ext uri="{FF2B5EF4-FFF2-40B4-BE49-F238E27FC236}">
                <a16:creationId xmlns:a16="http://schemas.microsoft.com/office/drawing/2014/main" id="{0F22347B-4996-E32B-CE83-753BA73E363A}"/>
              </a:ext>
            </a:extLst>
          </p:cNvPr>
          <p:cNvSpPr txBox="1"/>
          <p:nvPr/>
        </p:nvSpPr>
        <p:spPr>
          <a:xfrm>
            <a:off x="1977831" y="1746898"/>
            <a:ext cx="9448800" cy="2031325"/>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system-ui"/>
              </a:rPr>
              <a:t> Challenges:</a:t>
            </a:r>
            <a:endParaRPr lang="en-US" b="0" i="0" dirty="0">
              <a:effectLst/>
              <a:latin typeface="system-ui"/>
            </a:endParaRPr>
          </a:p>
          <a:p>
            <a:pPr marL="742950" lvl="1" indent="-285750" algn="l">
              <a:buFont typeface="Arial" panose="020B0604020202020204" pitchFamily="34" charset="0"/>
              <a:buChar char="•"/>
            </a:pPr>
            <a:r>
              <a:rPr lang="en-US" b="0" i="0" dirty="0">
                <a:effectLst/>
                <a:latin typeface="system-ui"/>
              </a:rPr>
              <a:t>Data Imbalance or Missing Values.</a:t>
            </a:r>
          </a:p>
          <a:p>
            <a:pPr marL="742950" lvl="1" indent="-285750" algn="l">
              <a:buFont typeface="Arial" panose="020B0604020202020204" pitchFamily="34" charset="0"/>
              <a:buChar char="•"/>
            </a:pPr>
            <a:r>
              <a:rPr lang="en-US" b="0" i="0" dirty="0">
                <a:effectLst/>
                <a:latin typeface="system-ui"/>
              </a:rPr>
              <a:t>Selecting optimal number of clusters.</a:t>
            </a:r>
          </a:p>
          <a:p>
            <a:pPr algn="l">
              <a:buFont typeface="Arial" panose="020B0604020202020204" pitchFamily="34" charset="0"/>
              <a:buChar char="•"/>
            </a:pPr>
            <a:endParaRPr lang="en-US" b="1" i="0" dirty="0">
              <a:effectLst/>
              <a:latin typeface="system-ui"/>
            </a:endParaRPr>
          </a:p>
          <a:p>
            <a:pPr algn="l">
              <a:buFont typeface="Arial" panose="020B0604020202020204" pitchFamily="34" charset="0"/>
              <a:buChar char="•"/>
            </a:pPr>
            <a:r>
              <a:rPr lang="en-US" b="1" i="0" dirty="0">
                <a:effectLst/>
                <a:latin typeface="system-ui"/>
              </a:rPr>
              <a:t> Solutions:</a:t>
            </a:r>
            <a:endParaRPr lang="en-US" b="0" i="0" dirty="0">
              <a:effectLst/>
              <a:latin typeface="system-ui"/>
            </a:endParaRPr>
          </a:p>
          <a:p>
            <a:pPr marL="742950" lvl="1" indent="-285750" algn="l">
              <a:buFont typeface="Arial" panose="020B0604020202020204" pitchFamily="34" charset="0"/>
              <a:buChar char="•"/>
            </a:pPr>
            <a:r>
              <a:rPr lang="en-US" b="0" i="0" dirty="0">
                <a:effectLst/>
                <a:latin typeface="system-ui"/>
              </a:rPr>
              <a:t>Imputation methods for missing data.</a:t>
            </a:r>
          </a:p>
          <a:p>
            <a:pPr marL="742950" lvl="1" indent="-285750" algn="l">
              <a:buFont typeface="Arial" panose="020B0604020202020204" pitchFamily="34" charset="0"/>
              <a:buChar char="•"/>
            </a:pPr>
            <a:r>
              <a:rPr lang="en-US" b="0" i="0" dirty="0">
                <a:effectLst/>
                <a:latin typeface="system-ui"/>
              </a:rPr>
              <a:t>Use of metrics like the elbow method for determining clusters.</a:t>
            </a:r>
          </a:p>
        </p:txBody>
      </p:sp>
      <p:sp>
        <p:nvSpPr>
          <p:cNvPr id="3" name="Slide Number Placeholder 2">
            <a:extLst>
              <a:ext uri="{FF2B5EF4-FFF2-40B4-BE49-F238E27FC236}">
                <a16:creationId xmlns:a16="http://schemas.microsoft.com/office/drawing/2014/main" id="{590E5A9B-9D7D-AE62-1AD0-A0367F133A6B}"/>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3217249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37200-E99F-2E16-6307-76623C65C27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B2363E6-5E9A-D471-5EDA-52544B598EFA}"/>
              </a:ext>
            </a:extLst>
          </p:cNvPr>
          <p:cNvSpPr txBox="1"/>
          <p:nvPr/>
        </p:nvSpPr>
        <p:spPr>
          <a:xfrm>
            <a:off x="1384300" y="914400"/>
            <a:ext cx="5410200" cy="400110"/>
          </a:xfrm>
          <a:prstGeom prst="rect">
            <a:avLst/>
          </a:prstGeom>
          <a:noFill/>
        </p:spPr>
        <p:txBody>
          <a:bodyPr wrap="square" rtlCol="0">
            <a:spAutoFit/>
          </a:bodyPr>
          <a:lstStyle/>
          <a:p>
            <a:r>
              <a:rPr lang="en-US" sz="2000" b="1" u="sng" dirty="0"/>
              <a:t>Conclusion-</a:t>
            </a:r>
          </a:p>
        </p:txBody>
      </p:sp>
      <p:sp>
        <p:nvSpPr>
          <p:cNvPr id="5" name="TextBox 4">
            <a:extLst>
              <a:ext uri="{FF2B5EF4-FFF2-40B4-BE49-F238E27FC236}">
                <a16:creationId xmlns:a16="http://schemas.microsoft.com/office/drawing/2014/main" id="{F88AE5ED-41BB-EEF8-DDF2-1120B9B5D2FB}"/>
              </a:ext>
            </a:extLst>
          </p:cNvPr>
          <p:cNvSpPr txBox="1"/>
          <p:nvPr/>
        </p:nvSpPr>
        <p:spPr>
          <a:xfrm>
            <a:off x="1968500" y="2101461"/>
            <a:ext cx="9448800" cy="2308324"/>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system-ui"/>
              </a:rPr>
              <a:t> Key Takeaways:</a:t>
            </a:r>
            <a:endParaRPr lang="en-US" b="0" i="0" dirty="0">
              <a:effectLst/>
              <a:latin typeface="system-ui"/>
            </a:endParaRPr>
          </a:p>
          <a:p>
            <a:pPr marL="742950" lvl="1" indent="-285750" algn="l">
              <a:buFont typeface="Arial" panose="020B0604020202020204" pitchFamily="34" charset="0"/>
              <a:buChar char="•"/>
            </a:pPr>
            <a:r>
              <a:rPr lang="en-US" b="0" i="0" dirty="0">
                <a:effectLst/>
                <a:latin typeface="system-ui"/>
              </a:rPr>
              <a:t>Clusters provide actionable insights into country-level development patterns.</a:t>
            </a:r>
          </a:p>
          <a:p>
            <a:pPr marL="742950" lvl="1" indent="-285750" algn="l">
              <a:buFont typeface="Arial" panose="020B0604020202020204" pitchFamily="34" charset="0"/>
              <a:buChar char="•"/>
            </a:pPr>
            <a:r>
              <a:rPr lang="en-US" b="0" i="0" dirty="0">
                <a:effectLst/>
                <a:latin typeface="system-ui"/>
              </a:rPr>
              <a:t>The model and app enable intuitive exploration of global metrics.</a:t>
            </a:r>
          </a:p>
          <a:p>
            <a:pPr algn="l">
              <a:buFont typeface="Arial" panose="020B0604020202020204" pitchFamily="34" charset="0"/>
              <a:buChar char="•"/>
            </a:pPr>
            <a:endParaRPr lang="en-US" b="1" i="0" dirty="0">
              <a:effectLst/>
              <a:latin typeface="system-ui"/>
            </a:endParaRPr>
          </a:p>
          <a:p>
            <a:pPr algn="l">
              <a:buFont typeface="Arial" panose="020B0604020202020204" pitchFamily="34" charset="0"/>
              <a:buChar char="•"/>
            </a:pPr>
            <a:r>
              <a:rPr lang="en-US" b="1" i="0" dirty="0">
                <a:effectLst/>
                <a:latin typeface="system-ui"/>
              </a:rPr>
              <a:t> Future Work:</a:t>
            </a:r>
            <a:endParaRPr lang="en-US" b="0" i="0" dirty="0">
              <a:effectLst/>
              <a:latin typeface="system-ui"/>
            </a:endParaRPr>
          </a:p>
          <a:p>
            <a:pPr marL="742950" lvl="1" indent="-285750" algn="l">
              <a:buFont typeface="Arial" panose="020B0604020202020204" pitchFamily="34" charset="0"/>
              <a:buChar char="•"/>
            </a:pPr>
            <a:r>
              <a:rPr lang="en-US" b="0" i="0" dirty="0">
                <a:effectLst/>
                <a:latin typeface="system-ui"/>
              </a:rPr>
              <a:t>Extend the analysis to include temporal trends.</a:t>
            </a:r>
          </a:p>
          <a:p>
            <a:pPr marL="742950" lvl="1" indent="-285750" algn="l">
              <a:buFont typeface="Arial" panose="020B0604020202020204" pitchFamily="34" charset="0"/>
              <a:buChar char="•"/>
            </a:pPr>
            <a:r>
              <a:rPr lang="en-US" b="0" i="0" dirty="0">
                <a:effectLst/>
                <a:latin typeface="system-ui"/>
              </a:rPr>
              <a:t>Incorporate additional datasets for more robust insights.</a:t>
            </a:r>
          </a:p>
          <a:p>
            <a:pPr marL="285750" indent="-28575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3DC4C421-C6DF-5584-BDD3-732B22E0C82D}"/>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251579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AC8BF-3E48-24CB-2635-03E7B8E1C301}"/>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A744C7-4806-7FEB-71C9-DDB94EF9DCD3}"/>
              </a:ext>
            </a:extLst>
          </p:cNvPr>
          <p:cNvSpPr>
            <a:spLocks noGrp="1"/>
          </p:cNvSpPr>
          <p:nvPr>
            <p:ph idx="1"/>
          </p:nvPr>
        </p:nvSpPr>
        <p:spPr>
          <a:xfrm>
            <a:off x="1467828" y="961053"/>
            <a:ext cx="9601200" cy="3581400"/>
          </a:xfrm>
        </p:spPr>
        <p:txBody>
          <a:bodyPr/>
          <a:lstStyle/>
          <a:p>
            <a:pPr marL="0" indent="0">
              <a:buNone/>
            </a:pPr>
            <a:r>
              <a:rPr lang="en-IN" b="1" u="sng" dirty="0">
                <a:solidFill>
                  <a:schemeClr val="bg2">
                    <a:lumMod val="10000"/>
                  </a:schemeClr>
                </a:solidFill>
              </a:rPr>
              <a:t>BY :-  P456 BATCH : GROUP 6</a:t>
            </a:r>
            <a:r>
              <a:rPr lang="en-IN" b="1" u="sng" baseline="30000" dirty="0">
                <a:solidFill>
                  <a:schemeClr val="bg2">
                    <a:lumMod val="10000"/>
                  </a:schemeClr>
                </a:solidFill>
              </a:rPr>
              <a:t>TH</a:t>
            </a:r>
            <a:r>
              <a:rPr lang="en-IN" b="1" u="sng" dirty="0">
                <a:solidFill>
                  <a:schemeClr val="bg2">
                    <a:lumMod val="10000"/>
                  </a:schemeClr>
                </a:solidFill>
              </a:rPr>
              <a:t> </a:t>
            </a:r>
          </a:p>
          <a:p>
            <a:pPr marL="0" indent="0">
              <a:buNone/>
            </a:pPr>
            <a:endParaRPr lang="en-IN" b="1" u="sng" dirty="0">
              <a:solidFill>
                <a:schemeClr val="bg2">
                  <a:lumMod val="10000"/>
                </a:schemeClr>
              </a:solidFill>
            </a:endParaRPr>
          </a:p>
          <a:p>
            <a:r>
              <a:rPr lang="en-IN" sz="2000" b="0" i="0" u="none" strike="noStrike" dirty="0">
                <a:solidFill>
                  <a:schemeClr val="bg2">
                    <a:lumMod val="10000"/>
                  </a:schemeClr>
                </a:solidFill>
                <a:effectLst/>
                <a:latin typeface="Calibri" panose="020F0502020204030204" pitchFamily="34" charset="0"/>
              </a:rPr>
              <a:t>Akshata </a:t>
            </a:r>
            <a:r>
              <a:rPr lang="en-IN" sz="2000" b="0" i="0" u="none" strike="noStrike" dirty="0" err="1">
                <a:solidFill>
                  <a:schemeClr val="bg2">
                    <a:lumMod val="10000"/>
                  </a:schemeClr>
                </a:solidFill>
                <a:effectLst/>
                <a:latin typeface="Calibri" panose="020F0502020204030204" pitchFamily="34" charset="0"/>
              </a:rPr>
              <a:t>Shivarai</a:t>
            </a:r>
            <a:endParaRPr lang="en-IN" sz="2000" dirty="0">
              <a:solidFill>
                <a:schemeClr val="bg2">
                  <a:lumMod val="10000"/>
                </a:schemeClr>
              </a:solidFill>
            </a:endParaRPr>
          </a:p>
          <a:p>
            <a:r>
              <a:rPr lang="en-IN" sz="2000" b="0" i="0" u="none" strike="noStrike" dirty="0" err="1">
                <a:solidFill>
                  <a:schemeClr val="bg2">
                    <a:lumMod val="10000"/>
                  </a:schemeClr>
                </a:solidFill>
                <a:effectLst/>
                <a:latin typeface="Calibri" panose="020F0502020204030204" pitchFamily="34" charset="0"/>
              </a:rPr>
              <a:t>Chenna</a:t>
            </a:r>
            <a:r>
              <a:rPr lang="en-IN" sz="2000" b="0" i="0" u="none" strike="noStrike" dirty="0">
                <a:solidFill>
                  <a:schemeClr val="bg2">
                    <a:lumMod val="10000"/>
                  </a:schemeClr>
                </a:solidFill>
                <a:effectLst/>
                <a:latin typeface="Calibri" panose="020F0502020204030204" pitchFamily="34" charset="0"/>
              </a:rPr>
              <a:t> </a:t>
            </a:r>
            <a:r>
              <a:rPr lang="en-IN" sz="2000" b="0" i="0" u="none" strike="noStrike" dirty="0" err="1">
                <a:solidFill>
                  <a:schemeClr val="bg2">
                    <a:lumMod val="10000"/>
                  </a:schemeClr>
                </a:solidFill>
                <a:effectLst/>
                <a:latin typeface="Calibri" panose="020F0502020204030204" pitchFamily="34" charset="0"/>
              </a:rPr>
              <a:t>Kesava</a:t>
            </a:r>
            <a:r>
              <a:rPr lang="en-IN" sz="2000" b="0" i="0" u="none" strike="noStrike" dirty="0">
                <a:solidFill>
                  <a:schemeClr val="bg2">
                    <a:lumMod val="10000"/>
                  </a:schemeClr>
                </a:solidFill>
                <a:effectLst/>
                <a:latin typeface="Calibri" panose="020F0502020204030204" pitchFamily="34" charset="0"/>
              </a:rPr>
              <a:t> Reddy </a:t>
            </a:r>
            <a:r>
              <a:rPr lang="en-IN" sz="2000" b="0" i="0" u="none" strike="noStrike" dirty="0" err="1">
                <a:solidFill>
                  <a:schemeClr val="bg2">
                    <a:lumMod val="10000"/>
                  </a:schemeClr>
                </a:solidFill>
                <a:effectLst/>
                <a:latin typeface="Calibri" panose="020F0502020204030204" pitchFamily="34" charset="0"/>
              </a:rPr>
              <a:t>Bhomireddy</a:t>
            </a:r>
            <a:r>
              <a:rPr lang="en-IN" sz="2000" b="0" i="0" u="none" strike="noStrike" dirty="0">
                <a:solidFill>
                  <a:schemeClr val="bg2">
                    <a:lumMod val="10000"/>
                  </a:schemeClr>
                </a:solidFill>
                <a:effectLst/>
                <a:latin typeface="Calibri" panose="020F0502020204030204" pitchFamily="34" charset="0"/>
              </a:rPr>
              <a:t> Gari</a:t>
            </a:r>
            <a:r>
              <a:rPr lang="en-IN" sz="2000" dirty="0">
                <a:solidFill>
                  <a:schemeClr val="bg2">
                    <a:lumMod val="10000"/>
                  </a:schemeClr>
                </a:solidFill>
              </a:rPr>
              <a:t> </a:t>
            </a:r>
          </a:p>
          <a:p>
            <a:r>
              <a:rPr lang="en-IN" sz="2000" b="0" i="0" u="none" strike="noStrike" dirty="0" err="1">
                <a:solidFill>
                  <a:schemeClr val="bg2">
                    <a:lumMod val="10000"/>
                  </a:schemeClr>
                </a:solidFill>
                <a:effectLst/>
                <a:latin typeface="Calibri" panose="020F0502020204030204" pitchFamily="34" charset="0"/>
              </a:rPr>
              <a:t>Vyshnavi</a:t>
            </a:r>
            <a:r>
              <a:rPr lang="en-IN" sz="2000" b="0" i="0" u="none" strike="noStrike" dirty="0">
                <a:solidFill>
                  <a:schemeClr val="bg2">
                    <a:lumMod val="10000"/>
                  </a:schemeClr>
                </a:solidFill>
                <a:effectLst/>
                <a:latin typeface="Calibri" panose="020F0502020204030204" pitchFamily="34" charset="0"/>
              </a:rPr>
              <a:t> </a:t>
            </a:r>
            <a:r>
              <a:rPr lang="en-IN" sz="2000" b="0" i="0" u="none" strike="noStrike" dirty="0" err="1">
                <a:solidFill>
                  <a:schemeClr val="bg2">
                    <a:lumMod val="10000"/>
                  </a:schemeClr>
                </a:solidFill>
                <a:effectLst/>
                <a:latin typeface="Calibri" panose="020F0502020204030204" pitchFamily="34" charset="0"/>
              </a:rPr>
              <a:t>Nallagopu</a:t>
            </a:r>
            <a:r>
              <a:rPr lang="en-IN" sz="2000" dirty="0">
                <a:solidFill>
                  <a:schemeClr val="bg2">
                    <a:lumMod val="10000"/>
                  </a:schemeClr>
                </a:solidFill>
              </a:rPr>
              <a:t> </a:t>
            </a:r>
          </a:p>
          <a:p>
            <a:r>
              <a:rPr lang="en-IN" sz="2000" b="0" i="0" u="none" strike="noStrike" dirty="0">
                <a:solidFill>
                  <a:schemeClr val="bg2">
                    <a:lumMod val="10000"/>
                  </a:schemeClr>
                </a:solidFill>
                <a:effectLst/>
                <a:latin typeface="Calibri" panose="020F0502020204030204" pitchFamily="34" charset="0"/>
              </a:rPr>
              <a:t>Swati Sujit </a:t>
            </a:r>
            <a:r>
              <a:rPr lang="en-IN" sz="2000" b="0" i="0" u="none" strike="noStrike" dirty="0" err="1">
                <a:solidFill>
                  <a:schemeClr val="bg2">
                    <a:lumMod val="10000"/>
                  </a:schemeClr>
                </a:solidFill>
                <a:effectLst/>
                <a:latin typeface="Calibri" panose="020F0502020204030204" pitchFamily="34" charset="0"/>
              </a:rPr>
              <a:t>Deokar</a:t>
            </a:r>
            <a:r>
              <a:rPr lang="en-IN" sz="2000" dirty="0">
                <a:solidFill>
                  <a:schemeClr val="bg2">
                    <a:lumMod val="10000"/>
                  </a:schemeClr>
                </a:solidFill>
              </a:rPr>
              <a:t> </a:t>
            </a:r>
          </a:p>
          <a:p>
            <a:r>
              <a:rPr lang="en-IN" sz="2000" b="0" i="0" u="none" strike="noStrike" dirty="0">
                <a:solidFill>
                  <a:schemeClr val="bg2">
                    <a:lumMod val="10000"/>
                  </a:schemeClr>
                </a:solidFill>
                <a:effectLst/>
                <a:latin typeface="Calibri" panose="020F0502020204030204" pitchFamily="34" charset="0"/>
              </a:rPr>
              <a:t>Shinde Sanjana Bhaskar</a:t>
            </a:r>
            <a:r>
              <a:rPr lang="en-IN" sz="2000" dirty="0">
                <a:solidFill>
                  <a:schemeClr val="bg2">
                    <a:lumMod val="10000"/>
                  </a:schemeClr>
                </a:solidFill>
              </a:rPr>
              <a:t> </a:t>
            </a:r>
          </a:p>
          <a:p>
            <a:r>
              <a:rPr lang="en-IN" sz="2000" b="0" i="0" u="none" strike="noStrike" dirty="0">
                <a:solidFill>
                  <a:schemeClr val="bg2">
                    <a:lumMod val="10000"/>
                  </a:schemeClr>
                </a:solidFill>
                <a:effectLst/>
                <a:latin typeface="Calibri" panose="020F0502020204030204" pitchFamily="34" charset="0"/>
              </a:rPr>
              <a:t>Shanmukh A </a:t>
            </a:r>
            <a:r>
              <a:rPr lang="en-IN" sz="2000" b="0" i="0" u="none" strike="noStrike" dirty="0" err="1">
                <a:solidFill>
                  <a:schemeClr val="bg2">
                    <a:lumMod val="10000"/>
                  </a:schemeClr>
                </a:solidFill>
                <a:effectLst/>
                <a:latin typeface="Calibri" panose="020F0502020204030204" pitchFamily="34" charset="0"/>
              </a:rPr>
              <a:t>Chinmalli</a:t>
            </a:r>
            <a:r>
              <a:rPr lang="en-IN" sz="2000" dirty="0">
                <a:solidFill>
                  <a:schemeClr val="bg2">
                    <a:lumMod val="10000"/>
                  </a:schemeClr>
                </a:solidFill>
              </a:rPr>
              <a:t> </a:t>
            </a:r>
          </a:p>
          <a:p>
            <a:endParaRPr lang="en-IN" dirty="0">
              <a:solidFill>
                <a:schemeClr val="bg2">
                  <a:lumMod val="10000"/>
                </a:schemeClr>
              </a:solidFill>
            </a:endParaRPr>
          </a:p>
        </p:txBody>
      </p:sp>
      <p:sp>
        <p:nvSpPr>
          <p:cNvPr id="10" name="Slide Number Placeholder 9">
            <a:extLst>
              <a:ext uri="{FF2B5EF4-FFF2-40B4-BE49-F238E27FC236}">
                <a16:creationId xmlns:a16="http://schemas.microsoft.com/office/drawing/2014/main" id="{CD346A17-1160-3854-5676-1B66324DF467}"/>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1401743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743FB-E742-7C45-CEB2-66623175C5E2}"/>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24D0448-B5E9-E244-F7B5-CC18864A1F86}"/>
              </a:ext>
            </a:extLst>
          </p:cNvPr>
          <p:cNvSpPr>
            <a:spLocks noGrp="1"/>
          </p:cNvSpPr>
          <p:nvPr>
            <p:ph idx="1"/>
          </p:nvPr>
        </p:nvSpPr>
        <p:spPr>
          <a:xfrm>
            <a:off x="4531568" y="172616"/>
            <a:ext cx="3219060" cy="1511559"/>
          </a:xfrm>
        </p:spPr>
        <p:txBody>
          <a:bodyPr>
            <a:normAutofit/>
          </a:bodyPr>
          <a:lstStyle/>
          <a:p>
            <a:pPr marL="0" indent="0" algn="ctr">
              <a:buNone/>
            </a:pPr>
            <a:r>
              <a:rPr lang="en-IN" sz="3200" b="1" u="sng" dirty="0">
                <a:solidFill>
                  <a:schemeClr val="bg2">
                    <a:lumMod val="10000"/>
                  </a:schemeClr>
                </a:solidFill>
              </a:rPr>
              <a:t>INTRODUCTION</a:t>
            </a:r>
            <a:r>
              <a:rPr lang="en-IN" sz="3200" b="1" dirty="0">
                <a:solidFill>
                  <a:schemeClr val="bg2">
                    <a:lumMod val="10000"/>
                  </a:schemeClr>
                </a:solidFill>
              </a:rPr>
              <a:t> :-</a:t>
            </a:r>
          </a:p>
        </p:txBody>
      </p:sp>
      <p:sp>
        <p:nvSpPr>
          <p:cNvPr id="2" name="Content Placeholder 7">
            <a:extLst>
              <a:ext uri="{FF2B5EF4-FFF2-40B4-BE49-F238E27FC236}">
                <a16:creationId xmlns:a16="http://schemas.microsoft.com/office/drawing/2014/main" id="{B9E58224-5E83-C759-CA0A-F78CD9362487}"/>
              </a:ext>
            </a:extLst>
          </p:cNvPr>
          <p:cNvSpPr txBox="1">
            <a:spLocks/>
          </p:cNvSpPr>
          <p:nvPr/>
        </p:nvSpPr>
        <p:spPr>
          <a:xfrm>
            <a:off x="2139820" y="1684175"/>
            <a:ext cx="8002556" cy="365293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l">
              <a:buFont typeface="Arial" panose="020B0604020202020204" pitchFamily="34" charset="0"/>
              <a:buChar char="•"/>
            </a:pPr>
            <a:r>
              <a:rPr lang="en-US" b="1" i="0" dirty="0">
                <a:effectLst/>
                <a:latin typeface="system-ui"/>
              </a:rPr>
              <a:t>Objective:</a:t>
            </a:r>
            <a:endParaRPr lang="en-US" b="0" i="0" dirty="0">
              <a:effectLst/>
              <a:latin typeface="system-ui"/>
            </a:endParaRPr>
          </a:p>
          <a:p>
            <a:pPr marL="742950" lvl="1" indent="-285750" algn="l">
              <a:buFont typeface="Arial" panose="020B0604020202020204" pitchFamily="34" charset="0"/>
              <a:buChar char="•"/>
            </a:pPr>
            <a:r>
              <a:rPr lang="en-US" b="0" i="0" dirty="0">
                <a:effectLst/>
                <a:latin typeface="system-ui"/>
              </a:rPr>
              <a:t>To group countries based on development metrics using clustering techniques.</a:t>
            </a:r>
          </a:p>
          <a:p>
            <a:pPr marL="742950" lvl="1" indent="-285750" algn="l">
              <a:buFont typeface="Arial" panose="020B0604020202020204" pitchFamily="34" charset="0"/>
              <a:buChar char="•"/>
            </a:pPr>
            <a:r>
              <a:rPr lang="en-US" b="0" i="0" dirty="0">
                <a:effectLst/>
                <a:latin typeface="system-ui"/>
              </a:rPr>
              <a:t>Analyze patterns and provide insights for global economic and development strategy.</a:t>
            </a:r>
          </a:p>
          <a:p>
            <a:pPr algn="l">
              <a:buFont typeface="Arial" panose="020B0604020202020204" pitchFamily="34" charset="0"/>
              <a:buChar char="•"/>
            </a:pPr>
            <a:endParaRPr lang="en-US" b="1" i="0" dirty="0">
              <a:effectLst/>
              <a:latin typeface="system-ui"/>
            </a:endParaRPr>
          </a:p>
          <a:p>
            <a:pPr algn="l">
              <a:buFont typeface="Arial" panose="020B0604020202020204" pitchFamily="34" charset="0"/>
              <a:buChar char="•"/>
            </a:pPr>
            <a:r>
              <a:rPr lang="en-US" b="1" i="0" dirty="0">
                <a:effectLst/>
                <a:latin typeface="system-ui"/>
              </a:rPr>
              <a:t>Significance:</a:t>
            </a:r>
            <a:endParaRPr lang="en-US" b="0" i="0" dirty="0">
              <a:effectLst/>
              <a:latin typeface="system-ui"/>
            </a:endParaRPr>
          </a:p>
          <a:p>
            <a:pPr marL="742950" lvl="1" indent="-285750" algn="l">
              <a:buFont typeface="Arial" panose="020B0604020202020204" pitchFamily="34" charset="0"/>
              <a:buChar char="•"/>
            </a:pPr>
            <a:r>
              <a:rPr lang="en-US" b="0" i="0" dirty="0">
                <a:effectLst/>
                <a:latin typeface="system-ui"/>
              </a:rPr>
              <a:t>Helps policymakers understand country-level development clusters for targeted actions.</a:t>
            </a:r>
          </a:p>
          <a:p>
            <a:pPr marL="0" indent="0">
              <a:buFont typeface="Franklin Gothic Book" panose="020B0503020102020204" pitchFamily="34" charset="0"/>
              <a:buNone/>
            </a:pPr>
            <a:endParaRPr lang="en-IN" sz="3200" b="1" dirty="0">
              <a:solidFill>
                <a:schemeClr val="bg2">
                  <a:lumMod val="10000"/>
                </a:schemeClr>
              </a:solidFill>
            </a:endParaRPr>
          </a:p>
        </p:txBody>
      </p:sp>
      <p:sp>
        <p:nvSpPr>
          <p:cNvPr id="4" name="Slide Number Placeholder 3">
            <a:extLst>
              <a:ext uri="{FF2B5EF4-FFF2-40B4-BE49-F238E27FC236}">
                <a16:creationId xmlns:a16="http://schemas.microsoft.com/office/drawing/2014/main" id="{F42D2816-285C-8086-E5F6-560DE8D8DAD1}"/>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1610939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75861"/>
            <a:ext cx="9601200" cy="1495839"/>
          </a:xfrm>
        </p:spPr>
        <p:txBody>
          <a:bodyPr>
            <a:normAutofit/>
          </a:bodyPr>
          <a:lstStyle/>
          <a:p>
            <a:pPr algn="ctr"/>
            <a:r>
              <a:rPr lang="en-US" dirty="0"/>
              <a:t>Exploratory Data Analysis </a:t>
            </a:r>
          </a:p>
        </p:txBody>
      </p:sp>
      <p:pic>
        <p:nvPicPr>
          <p:cNvPr id="6" name="Content Placeholder 5"/>
          <p:cNvPicPr>
            <a:picLocks noGrp="1" noChangeAspect="1"/>
          </p:cNvPicPr>
          <p:nvPr>
            <p:ph idx="1"/>
          </p:nvPr>
        </p:nvPicPr>
        <p:blipFill>
          <a:blip r:embed="rId2"/>
          <a:stretch>
            <a:fillRect/>
          </a:stretch>
        </p:blipFill>
        <p:spPr>
          <a:xfrm>
            <a:off x="3273286" y="2312505"/>
            <a:ext cx="4558747" cy="4340086"/>
          </a:xfrm>
          <a:prstGeom prst="rect">
            <a:avLst/>
          </a:prstGeom>
        </p:spPr>
      </p:pic>
      <p:sp>
        <p:nvSpPr>
          <p:cNvPr id="7" name="TextBox 6"/>
          <p:cNvSpPr txBox="1"/>
          <p:nvPr/>
        </p:nvSpPr>
        <p:spPr>
          <a:xfrm flipH="1">
            <a:off x="1649230" y="1789043"/>
            <a:ext cx="4558746" cy="400110"/>
          </a:xfrm>
          <a:prstGeom prst="rect">
            <a:avLst/>
          </a:prstGeom>
          <a:noFill/>
        </p:spPr>
        <p:txBody>
          <a:bodyPr wrap="square" rtlCol="0">
            <a:spAutoFit/>
          </a:bodyPr>
          <a:lstStyle/>
          <a:p>
            <a:r>
              <a:rPr lang="en-US" sz="2000" b="1" u="sng" dirty="0"/>
              <a:t>Info of variables present in the dataset -</a:t>
            </a:r>
          </a:p>
        </p:txBody>
      </p:sp>
      <p:sp>
        <p:nvSpPr>
          <p:cNvPr id="4" name="Slide Number Placeholder 3">
            <a:extLst>
              <a:ext uri="{FF2B5EF4-FFF2-40B4-BE49-F238E27FC236}">
                <a16:creationId xmlns:a16="http://schemas.microsoft.com/office/drawing/2014/main" id="{B71E8382-8083-2BF9-D74C-849357622AED}"/>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82441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flipH="1">
            <a:off x="1516708" y="548207"/>
            <a:ext cx="6628916" cy="400110"/>
          </a:xfrm>
          <a:prstGeom prst="rect">
            <a:avLst/>
          </a:prstGeom>
          <a:noFill/>
        </p:spPr>
        <p:txBody>
          <a:bodyPr wrap="square" rtlCol="0">
            <a:spAutoFit/>
          </a:bodyPr>
          <a:lstStyle/>
          <a:p>
            <a:r>
              <a:rPr lang="en-US" sz="2000" b="1" u="sng" dirty="0"/>
              <a:t>Identifying which variable has highest missing values-</a:t>
            </a:r>
          </a:p>
        </p:txBody>
      </p:sp>
      <p:sp>
        <p:nvSpPr>
          <p:cNvPr id="6" name="TextBox 5"/>
          <p:cNvSpPr txBox="1"/>
          <p:nvPr/>
        </p:nvSpPr>
        <p:spPr>
          <a:xfrm>
            <a:off x="1516708" y="1189775"/>
            <a:ext cx="78658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If a variable contains highest missing values and if it doesn’t affect our analysis then we can drop those variables.</a:t>
            </a:r>
          </a:p>
          <a:p>
            <a:pPr marL="285750" indent="-285750">
              <a:buFont typeface="Arial" panose="020B0604020202020204" pitchFamily="34" charset="0"/>
              <a:buChar char="•"/>
            </a:pPr>
            <a:r>
              <a:rPr lang="en-US" dirty="0"/>
              <a:t>If the variable is crucial for our analysis then we will be replacing it with mean or mode.</a:t>
            </a:r>
          </a:p>
          <a:p>
            <a:pPr marL="285750" indent="-285750">
              <a:buFont typeface="Arial" panose="020B0604020202020204" pitchFamily="34" charset="0"/>
              <a:buChar char="•"/>
            </a:pPr>
            <a:r>
              <a:rPr lang="en-US" dirty="0"/>
              <a:t>For numerical variables- Mean</a:t>
            </a:r>
          </a:p>
          <a:p>
            <a:pPr marL="285750" indent="-285750">
              <a:buFont typeface="Arial" panose="020B0604020202020204" pitchFamily="34" charset="0"/>
              <a:buChar char="•"/>
            </a:pPr>
            <a:r>
              <a:rPr lang="en-US" dirty="0"/>
              <a:t>For categorical variables-Mode</a:t>
            </a:r>
          </a:p>
        </p:txBody>
      </p:sp>
      <p:pic>
        <p:nvPicPr>
          <p:cNvPr id="7" name="Picture 6"/>
          <p:cNvPicPr>
            <a:picLocks noChangeAspect="1"/>
          </p:cNvPicPr>
          <p:nvPr/>
        </p:nvPicPr>
        <p:blipFill>
          <a:blip r:embed="rId2"/>
          <a:stretch>
            <a:fillRect/>
          </a:stretch>
        </p:blipFill>
        <p:spPr>
          <a:xfrm>
            <a:off x="3733765" y="3185560"/>
            <a:ext cx="3210373" cy="3672439"/>
          </a:xfrm>
          <a:prstGeom prst="rect">
            <a:avLst/>
          </a:prstGeom>
        </p:spPr>
      </p:pic>
      <p:sp>
        <p:nvSpPr>
          <p:cNvPr id="3" name="Slide Number Placeholder 2">
            <a:extLst>
              <a:ext uri="{FF2B5EF4-FFF2-40B4-BE49-F238E27FC236}">
                <a16:creationId xmlns:a16="http://schemas.microsoft.com/office/drawing/2014/main" id="{23240CC6-2F3F-023D-3DB0-5B9CF47DAD1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2423759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flipH="1">
            <a:off x="1368905" y="105080"/>
            <a:ext cx="10014441" cy="1661993"/>
          </a:xfrm>
          <a:prstGeom prst="rect">
            <a:avLst/>
          </a:prstGeom>
          <a:noFill/>
        </p:spPr>
        <p:txBody>
          <a:bodyPr wrap="square" rtlCol="0">
            <a:spAutoFit/>
          </a:bodyPr>
          <a:lstStyle/>
          <a:p>
            <a:r>
              <a:rPr lang="en-US" sz="2000" b="1" u="sng" dirty="0"/>
              <a:t>Type Conversion-     </a:t>
            </a:r>
          </a:p>
          <a:p>
            <a:r>
              <a:rPr lang="en-US" sz="1600" dirty="0"/>
              <a:t>    </a:t>
            </a:r>
          </a:p>
          <a:p>
            <a:r>
              <a:rPr lang="en-US" sz="1600" dirty="0"/>
              <a:t>We want all columns to have numeric data types. Currently, GDP, Tourism Inbound, and Tourism Outbound are in object data type. Hence, we are converting these object columns into the required numeric data types for accurate analysis and computation </a:t>
            </a:r>
            <a:r>
              <a:rPr lang="en-US" sz="1600" b="1" dirty="0"/>
              <a:t>.</a:t>
            </a:r>
            <a:endParaRPr lang="en-US" b="1" dirty="0"/>
          </a:p>
          <a:p>
            <a:r>
              <a:rPr lang="en-US" b="1" u="sng" dirty="0"/>
              <a:t>       </a:t>
            </a:r>
          </a:p>
        </p:txBody>
      </p:sp>
      <p:pic>
        <p:nvPicPr>
          <p:cNvPr id="7" name="Content Placeholder 5"/>
          <p:cNvPicPr>
            <a:picLocks noGrp="1" noChangeAspect="1"/>
          </p:cNvPicPr>
          <p:nvPr>
            <p:ph idx="1"/>
          </p:nvPr>
        </p:nvPicPr>
        <p:blipFill>
          <a:blip r:embed="rId2"/>
          <a:stretch>
            <a:fillRect/>
          </a:stretch>
        </p:blipFill>
        <p:spPr>
          <a:xfrm>
            <a:off x="1523999" y="1424610"/>
            <a:ext cx="4558747" cy="4340086"/>
          </a:xfrm>
          <a:prstGeom prst="rect">
            <a:avLst/>
          </a:prstGeom>
        </p:spPr>
      </p:pic>
      <p:pic>
        <p:nvPicPr>
          <p:cNvPr id="8" name="Picture 7"/>
          <p:cNvPicPr>
            <a:picLocks noChangeAspect="1"/>
          </p:cNvPicPr>
          <p:nvPr/>
        </p:nvPicPr>
        <p:blipFill>
          <a:blip r:embed="rId3"/>
          <a:stretch>
            <a:fillRect/>
          </a:stretch>
        </p:blipFill>
        <p:spPr>
          <a:xfrm>
            <a:off x="7002312" y="1424610"/>
            <a:ext cx="3996992" cy="4340086"/>
          </a:xfrm>
          <a:prstGeom prst="rect">
            <a:avLst/>
          </a:prstGeom>
        </p:spPr>
      </p:pic>
      <p:sp>
        <p:nvSpPr>
          <p:cNvPr id="9" name="Right Arrow 8"/>
          <p:cNvSpPr/>
          <p:nvPr/>
        </p:nvSpPr>
        <p:spPr>
          <a:xfrm>
            <a:off x="6255026" y="3405809"/>
            <a:ext cx="649357" cy="49033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0261" y="5155096"/>
            <a:ext cx="4359965"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89043" y="3034748"/>
            <a:ext cx="4028661" cy="495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002312" y="2908300"/>
            <a:ext cx="3792688" cy="4975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99300" y="5155096"/>
            <a:ext cx="36957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6D26694-3646-85D9-C157-95363793C30F}"/>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893324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1596830" y="650327"/>
            <a:ext cx="5626100" cy="400110"/>
          </a:xfrm>
          <a:prstGeom prst="rect">
            <a:avLst/>
          </a:prstGeom>
          <a:noFill/>
        </p:spPr>
        <p:txBody>
          <a:bodyPr wrap="square" rtlCol="0">
            <a:spAutoFit/>
          </a:bodyPr>
          <a:lstStyle/>
          <a:p>
            <a:r>
              <a:rPr lang="en-US" sz="2000" b="1" u="sng" dirty="0"/>
              <a:t>Identifying and handling outliers-</a:t>
            </a:r>
          </a:p>
        </p:txBody>
      </p:sp>
      <p:sp>
        <p:nvSpPr>
          <p:cNvPr id="6" name="TextBox 5"/>
          <p:cNvSpPr txBox="1"/>
          <p:nvPr/>
        </p:nvSpPr>
        <p:spPr>
          <a:xfrm>
            <a:off x="2436327" y="1401665"/>
            <a:ext cx="4559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For instance, considering GDP variable,</a:t>
            </a:r>
          </a:p>
        </p:txBody>
      </p:sp>
      <p:pic>
        <p:nvPicPr>
          <p:cNvPr id="7" name="Picture 6"/>
          <p:cNvPicPr>
            <a:picLocks noChangeAspect="1"/>
          </p:cNvPicPr>
          <p:nvPr/>
        </p:nvPicPr>
        <p:blipFill>
          <a:blip r:embed="rId2"/>
          <a:stretch>
            <a:fillRect/>
          </a:stretch>
        </p:blipFill>
        <p:spPr>
          <a:xfrm>
            <a:off x="1727200" y="2311400"/>
            <a:ext cx="4372585" cy="3496163"/>
          </a:xfrm>
          <a:prstGeom prst="rect">
            <a:avLst/>
          </a:prstGeom>
        </p:spPr>
      </p:pic>
      <p:pic>
        <p:nvPicPr>
          <p:cNvPr id="8" name="Picture 7"/>
          <p:cNvPicPr>
            <a:picLocks noChangeAspect="1"/>
          </p:cNvPicPr>
          <p:nvPr/>
        </p:nvPicPr>
        <p:blipFill>
          <a:blip r:embed="rId3"/>
          <a:stretch>
            <a:fillRect/>
          </a:stretch>
        </p:blipFill>
        <p:spPr>
          <a:xfrm>
            <a:off x="6451286" y="2320926"/>
            <a:ext cx="4496427" cy="3486637"/>
          </a:xfrm>
          <a:prstGeom prst="rect">
            <a:avLst/>
          </a:prstGeom>
        </p:spPr>
      </p:pic>
      <p:sp>
        <p:nvSpPr>
          <p:cNvPr id="3" name="Slide Number Placeholder 2">
            <a:extLst>
              <a:ext uri="{FF2B5EF4-FFF2-40B4-BE49-F238E27FC236}">
                <a16:creationId xmlns:a16="http://schemas.microsoft.com/office/drawing/2014/main" id="{97F6FFB1-565F-BD8B-7D18-194237083FE3}"/>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532122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flipH="1">
            <a:off x="1671318" y="593435"/>
            <a:ext cx="3218181" cy="400110"/>
          </a:xfrm>
          <a:prstGeom prst="rect">
            <a:avLst/>
          </a:prstGeom>
          <a:noFill/>
        </p:spPr>
        <p:txBody>
          <a:bodyPr wrap="square" rtlCol="0">
            <a:spAutoFit/>
          </a:bodyPr>
          <a:lstStyle/>
          <a:p>
            <a:r>
              <a:rPr lang="en-US" sz="2000" b="1" u="sng" dirty="0"/>
              <a:t>Data preprocessing-</a:t>
            </a:r>
          </a:p>
        </p:txBody>
      </p:sp>
      <p:sp>
        <p:nvSpPr>
          <p:cNvPr id="6" name="TextBox 5"/>
          <p:cNvSpPr txBox="1"/>
          <p:nvPr/>
        </p:nvSpPr>
        <p:spPr>
          <a:xfrm>
            <a:off x="2247899" y="1354764"/>
            <a:ext cx="52832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For numerical columns- Applied Standard Scaler.</a:t>
            </a:r>
          </a:p>
          <a:p>
            <a:pPr marL="285750" indent="-285750">
              <a:buFont typeface="Arial" panose="020B0604020202020204" pitchFamily="34" charset="0"/>
              <a:buChar char="•"/>
            </a:pPr>
            <a:r>
              <a:rPr lang="en-US" dirty="0"/>
              <a:t>For categorical columns –Applied Label encoding.</a:t>
            </a:r>
          </a:p>
        </p:txBody>
      </p:sp>
      <p:sp>
        <p:nvSpPr>
          <p:cNvPr id="7" name="TextBox 6"/>
          <p:cNvSpPr txBox="1"/>
          <p:nvPr/>
        </p:nvSpPr>
        <p:spPr>
          <a:xfrm flipH="1">
            <a:off x="1988817" y="2641600"/>
            <a:ext cx="2900682" cy="369332"/>
          </a:xfrm>
          <a:prstGeom prst="rect">
            <a:avLst/>
          </a:prstGeom>
          <a:noFill/>
        </p:spPr>
        <p:txBody>
          <a:bodyPr wrap="square" rtlCol="0">
            <a:spAutoFit/>
          </a:bodyPr>
          <a:lstStyle/>
          <a:p>
            <a:r>
              <a:rPr lang="en-US" dirty="0"/>
              <a:t>Before data preprocessing,</a:t>
            </a:r>
          </a:p>
        </p:txBody>
      </p:sp>
      <p:pic>
        <p:nvPicPr>
          <p:cNvPr id="8" name="Picture 7"/>
          <p:cNvPicPr>
            <a:picLocks noChangeAspect="1"/>
          </p:cNvPicPr>
          <p:nvPr/>
        </p:nvPicPr>
        <p:blipFill>
          <a:blip r:embed="rId2"/>
          <a:stretch>
            <a:fillRect/>
          </a:stretch>
        </p:blipFill>
        <p:spPr>
          <a:xfrm>
            <a:off x="7876881" y="3010932"/>
            <a:ext cx="3769019" cy="3342196"/>
          </a:xfrm>
          <a:prstGeom prst="rect">
            <a:avLst/>
          </a:prstGeom>
        </p:spPr>
      </p:pic>
      <p:sp>
        <p:nvSpPr>
          <p:cNvPr id="10" name="TextBox 9"/>
          <p:cNvSpPr txBox="1"/>
          <p:nvPr/>
        </p:nvSpPr>
        <p:spPr>
          <a:xfrm>
            <a:off x="7627962" y="2595881"/>
            <a:ext cx="2722538" cy="369332"/>
          </a:xfrm>
          <a:prstGeom prst="rect">
            <a:avLst/>
          </a:prstGeom>
          <a:noFill/>
        </p:spPr>
        <p:txBody>
          <a:bodyPr wrap="square" rtlCol="0">
            <a:spAutoFit/>
          </a:bodyPr>
          <a:lstStyle/>
          <a:p>
            <a:r>
              <a:rPr lang="en-US" dirty="0"/>
              <a:t>After data preprocessing,</a:t>
            </a:r>
          </a:p>
        </p:txBody>
      </p:sp>
      <p:pic>
        <p:nvPicPr>
          <p:cNvPr id="11" name="Picture 10"/>
          <p:cNvPicPr>
            <a:picLocks noChangeAspect="1"/>
          </p:cNvPicPr>
          <p:nvPr/>
        </p:nvPicPr>
        <p:blipFill>
          <a:blip r:embed="rId3"/>
          <a:stretch>
            <a:fillRect/>
          </a:stretch>
        </p:blipFill>
        <p:spPr>
          <a:xfrm>
            <a:off x="1671318" y="3326432"/>
            <a:ext cx="5956643" cy="2172003"/>
          </a:xfrm>
          <a:prstGeom prst="rect">
            <a:avLst/>
          </a:prstGeom>
        </p:spPr>
      </p:pic>
      <p:sp>
        <p:nvSpPr>
          <p:cNvPr id="3" name="Slide Number Placeholder 2">
            <a:extLst>
              <a:ext uri="{FF2B5EF4-FFF2-40B4-BE49-F238E27FC236}">
                <a16:creationId xmlns:a16="http://schemas.microsoft.com/office/drawing/2014/main" id="{9DAEEF3E-1974-2842-2CC6-57D365CA108C}"/>
              </a:ext>
            </a:extLst>
          </p:cNvPr>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387589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1876425" y="466725"/>
            <a:ext cx="3467100" cy="400110"/>
          </a:xfrm>
          <a:prstGeom prst="rect">
            <a:avLst/>
          </a:prstGeom>
          <a:noFill/>
        </p:spPr>
        <p:txBody>
          <a:bodyPr wrap="square" rtlCol="0">
            <a:spAutoFit/>
          </a:bodyPr>
          <a:lstStyle/>
          <a:p>
            <a:r>
              <a:rPr lang="en-US" sz="2000" b="1" u="sng" dirty="0"/>
              <a:t>Correlation Matrix:</a:t>
            </a:r>
          </a:p>
        </p:txBody>
      </p:sp>
      <p:pic>
        <p:nvPicPr>
          <p:cNvPr id="6" name="Picture 5"/>
          <p:cNvPicPr>
            <a:picLocks noChangeAspect="1"/>
          </p:cNvPicPr>
          <p:nvPr/>
        </p:nvPicPr>
        <p:blipFill>
          <a:blip r:embed="rId2"/>
          <a:stretch>
            <a:fillRect/>
          </a:stretch>
        </p:blipFill>
        <p:spPr>
          <a:xfrm>
            <a:off x="2633179" y="1285576"/>
            <a:ext cx="6925642" cy="4286848"/>
          </a:xfrm>
          <a:prstGeom prst="rect">
            <a:avLst/>
          </a:prstGeom>
        </p:spPr>
      </p:pic>
      <p:sp>
        <p:nvSpPr>
          <p:cNvPr id="3" name="Slide Number Placeholder 2">
            <a:extLst>
              <a:ext uri="{FF2B5EF4-FFF2-40B4-BE49-F238E27FC236}">
                <a16:creationId xmlns:a16="http://schemas.microsoft.com/office/drawing/2014/main" id="{0F5AE3F0-C771-43AA-1402-882EAD40C09C}"/>
              </a:ext>
            </a:extLst>
          </p:cNvPr>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178120090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purl.org/dc/elements/1.1/"/>
    <ds:schemaRef ds:uri="http://schemas.microsoft.com/office/2006/documentManagement/types"/>
    <ds:schemaRef ds:uri="http://purl.org/dc/terms/"/>
    <ds:schemaRef ds:uri="http://www.w3.org/XML/1998/namespace"/>
    <ds:schemaRef ds:uri="16c05727-aa75-4e4a-9b5f-8a80a1165891"/>
    <ds:schemaRef ds:uri="http://purl.org/dc/dcmitype/"/>
    <ds:schemaRef ds:uri="http://schemas.openxmlformats.org/package/2006/metadata/core-properties"/>
    <ds:schemaRef ds:uri="http://schemas.microsoft.com/office/infopath/2007/PartnerControls"/>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502</Words>
  <Application>Microsoft Office PowerPoint</Application>
  <PresentationFormat>Widescreen</PresentationFormat>
  <Paragraphs>107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Franklin Gothic Book</vt:lpstr>
      <vt:lpstr>system-ui</vt:lpstr>
      <vt:lpstr>Crop</vt:lpstr>
      <vt:lpstr>CLUSTERING Global development</vt:lpstr>
      <vt:lpstr>PowerPoint Presentation</vt:lpstr>
      <vt:lpstr>PowerPoint Presentation</vt:lpstr>
      <vt:lpstr>Exploratory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2024-11-15T16:37:41Z</dcterms:created>
  <dcterms:modified xsi:type="dcterms:W3CDTF">2024-11-21T10:19:04Z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